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62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7A455A3-0C39-4F03-BA2A-A9BA7EB7944B}" type="datetimeFigureOut">
              <a:rPr lang="en-IN" smtClean="0"/>
              <a:t>05-02-2022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134E2B6-2DC5-4BD1-8481-B5208C2269E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08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5A3-0C39-4F03-BA2A-A9BA7EB7944B}" type="datetimeFigureOut">
              <a:rPr lang="en-IN" smtClean="0"/>
              <a:t>05-02-2022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2B6-2DC5-4BD1-8481-B5208C2269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477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5A3-0C39-4F03-BA2A-A9BA7EB7944B}" type="datetimeFigureOut">
              <a:rPr lang="en-IN" smtClean="0"/>
              <a:t>05-02-2022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2B6-2DC5-4BD1-8481-B5208C2269E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274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5A3-0C39-4F03-BA2A-A9BA7EB7944B}" type="datetimeFigureOut">
              <a:rPr lang="en-IN" smtClean="0"/>
              <a:t>05-02-2022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2B6-2DC5-4BD1-8481-B5208C2269EF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56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5A3-0C39-4F03-BA2A-A9BA7EB7944B}" type="datetimeFigureOut">
              <a:rPr lang="en-IN" smtClean="0"/>
              <a:t>05-02-2022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2B6-2DC5-4BD1-8481-B5208C2269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8329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5A3-0C39-4F03-BA2A-A9BA7EB7944B}" type="datetimeFigureOut">
              <a:rPr lang="en-IN" smtClean="0"/>
              <a:t>05-02-2022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2B6-2DC5-4BD1-8481-B5208C2269EF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410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5A3-0C39-4F03-BA2A-A9BA7EB7944B}" type="datetimeFigureOut">
              <a:rPr lang="en-IN" smtClean="0"/>
              <a:t>05-02-2022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2B6-2DC5-4BD1-8481-B5208C2269E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309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5A3-0C39-4F03-BA2A-A9BA7EB7944B}" type="datetimeFigureOut">
              <a:rPr lang="en-IN" smtClean="0"/>
              <a:t>05-02-2022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2B6-2DC5-4BD1-8481-B5208C2269E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985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5A3-0C39-4F03-BA2A-A9BA7EB7944B}" type="datetimeFigureOut">
              <a:rPr lang="en-IN" smtClean="0"/>
              <a:t>05-02-2022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2B6-2DC5-4BD1-8481-B5208C2269E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47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5A3-0C39-4F03-BA2A-A9BA7EB7944B}" type="datetimeFigureOut">
              <a:rPr lang="en-IN" smtClean="0"/>
              <a:t>05-02-2022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2B6-2DC5-4BD1-8481-B5208C2269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717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5A3-0C39-4F03-BA2A-A9BA7EB7944B}" type="datetimeFigureOut">
              <a:rPr lang="en-IN" smtClean="0"/>
              <a:t>05-02-2022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2B6-2DC5-4BD1-8481-B5208C2269EF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0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5A3-0C39-4F03-BA2A-A9BA7EB7944B}" type="datetimeFigureOut">
              <a:rPr lang="en-IN" smtClean="0"/>
              <a:t>05-02-2022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2B6-2DC5-4BD1-8481-B5208C2269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926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5A3-0C39-4F03-BA2A-A9BA7EB7944B}" type="datetimeFigureOut">
              <a:rPr lang="en-IN" smtClean="0"/>
              <a:t>05-02-2022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2B6-2DC5-4BD1-8481-B5208C2269EF}" type="slidenum">
              <a:rPr lang="en-IN" smtClean="0"/>
              <a:t>‹#›</a:t>
            </a:fld>
            <a:endParaRPr lang="en-IN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09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5A3-0C39-4F03-BA2A-A9BA7EB7944B}" type="datetimeFigureOut">
              <a:rPr lang="en-IN" smtClean="0"/>
              <a:t>05-02-2022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2B6-2DC5-4BD1-8481-B5208C2269E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37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5A3-0C39-4F03-BA2A-A9BA7EB7944B}" type="datetimeFigureOut">
              <a:rPr lang="en-IN" smtClean="0"/>
              <a:t>05-02-2022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2B6-2DC5-4BD1-8481-B5208C2269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576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5A3-0C39-4F03-BA2A-A9BA7EB7944B}" type="datetimeFigureOut">
              <a:rPr lang="en-IN" smtClean="0"/>
              <a:t>05-02-2022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2B6-2DC5-4BD1-8481-B5208C2269EF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31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5A3-0C39-4F03-BA2A-A9BA7EB7944B}" type="datetimeFigureOut">
              <a:rPr lang="en-IN" smtClean="0"/>
              <a:t>05-02-2022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2B6-2DC5-4BD1-8481-B5208C2269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475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A455A3-0C39-4F03-BA2A-A9BA7EB7944B}" type="datetimeFigureOut">
              <a:rPr lang="en-IN" smtClean="0"/>
              <a:t>05-02-2022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34E2B6-2DC5-4BD1-8481-B5208C2269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046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>
            <a:off x="685800" y="2498831"/>
            <a:ext cx="7772400" cy="1829761"/>
          </a:xfrm>
        </p:spPr>
        <p:txBody>
          <a:bodyPr/>
          <a:lstStyle/>
          <a:p>
            <a:r>
              <a:rPr lang="en-US" dirty="0"/>
              <a:t>Perspective Plan</a:t>
            </a:r>
            <a:br>
              <a:rPr lang="en-US" dirty="0"/>
            </a:br>
            <a:r>
              <a:rPr lang="en-US" dirty="0"/>
              <a:t> for </a:t>
            </a:r>
            <a:br>
              <a:rPr lang="en-US" dirty="0"/>
            </a:br>
            <a:r>
              <a:rPr lang="en-US" dirty="0"/>
              <a:t>Next Five Years</a:t>
            </a:r>
            <a:endParaRPr lang="en-IN" dirty="0"/>
          </a:p>
        </p:txBody>
      </p:sp>
      <p:sp>
        <p:nvSpPr>
          <p:cNvPr id="1048594" name="Subtitle 2"/>
          <p:cNvSpPr>
            <a:spLocks noGrp="1"/>
          </p:cNvSpPr>
          <p:nvPr>
            <p:ph type="subTitle" idx="1"/>
          </p:nvPr>
        </p:nvSpPr>
        <p:spPr>
          <a:xfrm>
            <a:off x="685800" y="4688688"/>
            <a:ext cx="7772400" cy="1199704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2016-2017 to 2020-2021</a:t>
            </a:r>
            <a:endParaRPr lang="en-IN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5688503"/>
            <a:ext cx="38924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Prepared by : Ms. Amita Lal</a:t>
            </a:r>
          </a:p>
          <a:p>
            <a:r>
              <a:rPr lang="en-IN" b="1" dirty="0"/>
              <a:t>	         IQAC Co-ordinator</a:t>
            </a:r>
          </a:p>
          <a:p>
            <a:endParaRPr lang="en-IN" b="1" dirty="0"/>
          </a:p>
          <a:p>
            <a:endParaRPr lang="en-IN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6633"/>
            <a:ext cx="6984776" cy="13040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Increasing Student Support and Insuring Progression</a:t>
            </a:r>
            <a:endParaRPr lang="en-IN" dirty="0"/>
          </a:p>
        </p:txBody>
      </p:sp>
      <p:sp>
        <p:nvSpPr>
          <p:cNvPr id="1048621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507288" cy="4525963"/>
          </a:xfrm>
        </p:spPr>
        <p:txBody>
          <a:bodyPr>
            <a:normAutofit/>
          </a:bodyPr>
          <a:lstStyle/>
          <a:p>
            <a:r>
              <a:rPr lang="en-US" dirty="0"/>
              <a:t>Financial help for needy students from Government and Non-Government organizations. </a:t>
            </a:r>
          </a:p>
          <a:p>
            <a:r>
              <a:rPr lang="en-US" dirty="0"/>
              <a:t>Capacity building and skill enhancement initiatives like Yoga, </a:t>
            </a:r>
          </a:p>
          <a:p>
            <a:r>
              <a:rPr lang="en-US" dirty="0"/>
              <a:t>health and hygiene etc….</a:t>
            </a:r>
          </a:p>
          <a:p>
            <a:r>
              <a:rPr lang="en-US" dirty="0"/>
              <a:t>Gymkhana and Sports Facility</a:t>
            </a:r>
          </a:p>
          <a:p>
            <a:r>
              <a:rPr lang="en-US" dirty="0"/>
              <a:t>Cultural activities </a:t>
            </a:r>
          </a:p>
          <a:p>
            <a:r>
              <a:rPr lang="en-US" dirty="0"/>
              <a:t>Placements</a:t>
            </a:r>
          </a:p>
          <a:p>
            <a:r>
              <a:rPr lang="en-US" dirty="0"/>
              <a:t>Coaching for MPSC, UPSC, SET, NET etc….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381377"/>
            <a:ext cx="1253780" cy="11203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19294"/>
            <a:ext cx="1253780" cy="11203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916832"/>
            <a:ext cx="8116563" cy="4525963"/>
          </a:xfrm>
        </p:spPr>
        <p:txBody>
          <a:bodyPr>
            <a:normAutofit/>
          </a:bodyPr>
          <a:lstStyle/>
          <a:p>
            <a:r>
              <a:rPr lang="en-IN" dirty="0"/>
              <a:t>Mechanisms for submission of  online students grievances</a:t>
            </a:r>
          </a:p>
          <a:p>
            <a:r>
              <a:rPr lang="en-IN" dirty="0"/>
              <a:t>Introducing Gender discrimination unit under ICC</a:t>
            </a:r>
          </a:p>
          <a:p>
            <a:r>
              <a:rPr lang="en-IN" dirty="0"/>
              <a:t>Ensuring Timely Redressal of the  grievances </a:t>
            </a:r>
          </a:p>
          <a:p>
            <a:r>
              <a:rPr lang="en-IN" dirty="0"/>
              <a:t>Internal and External Examination process to be conducted in adherence to University of Mumbai Guidelines.</a:t>
            </a:r>
          </a:p>
          <a:p>
            <a:r>
              <a:rPr lang="en-IN" dirty="0"/>
              <a:t> </a:t>
            </a:r>
            <a:r>
              <a:rPr lang="en-US" dirty="0"/>
              <a:t>Alumni engagements to be increased.</a:t>
            </a:r>
          </a:p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196752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………..contd.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6890186" cy="1143000"/>
          </a:xfrm>
        </p:spPr>
        <p:txBody>
          <a:bodyPr>
            <a:noAutofit/>
          </a:bodyPr>
          <a:lstStyle/>
          <a:p>
            <a:pPr algn="l"/>
            <a:r>
              <a:rPr lang="en-IN" sz="3200" dirty="0"/>
              <a:t>Governance, Leadership and Management</a:t>
            </a:r>
            <a:br>
              <a:rPr lang="en-IN" sz="3200" dirty="0"/>
            </a:br>
            <a:endParaRPr lang="en-IN" sz="3200" dirty="0"/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>
          <a:xfrm>
            <a:off x="432749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Code of Conduct to be followed by students, teachers and support staff.</a:t>
            </a:r>
          </a:p>
          <a:p>
            <a:r>
              <a:rPr lang="en-IN" sz="2400" dirty="0"/>
              <a:t>Implementation of E-governance in areas of operation like Administration, Finance and Accounts, Student Admission and Support Examination.</a:t>
            </a:r>
          </a:p>
          <a:p>
            <a:r>
              <a:rPr lang="en-IN" sz="2400" dirty="0"/>
              <a:t>Financial support to be increased for professional training programs. </a:t>
            </a:r>
          </a:p>
          <a:p>
            <a:r>
              <a:rPr lang="en-IN" sz="2400" dirty="0"/>
              <a:t>Internal and External Audits to be conducted regularly.</a:t>
            </a:r>
          </a:p>
          <a:p>
            <a:r>
              <a:rPr lang="en-IN" sz="2400" dirty="0"/>
              <a:t>Strategies to be developed for mobilization and optimal utilization of funds. </a:t>
            </a:r>
          </a:p>
          <a:p>
            <a:pPr marL="0" indent="0">
              <a:buNone/>
            </a:pPr>
            <a:endParaRPr lang="en-IN" sz="2400" dirty="0"/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  <a:p>
            <a:endParaRPr lang="en-US" sz="2400" dirty="0"/>
          </a:p>
          <a:p>
            <a:endParaRPr lang="en-I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968" y="71789"/>
            <a:ext cx="1253780" cy="11203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3249295" y="655427"/>
            <a:ext cx="2675054" cy="713463"/>
          </a:xfrm>
        </p:spPr>
        <p:txBody>
          <a:bodyPr>
            <a:normAutofit/>
          </a:bodyPr>
          <a:lstStyle/>
          <a:p>
            <a:r>
              <a:rPr lang="en-US" sz="3200" dirty="0"/>
              <a:t>Library</a:t>
            </a:r>
            <a:endParaRPr lang="en-IN" sz="3200" dirty="0"/>
          </a:p>
        </p:txBody>
      </p:sp>
      <p:sp>
        <p:nvSpPr>
          <p:cNvPr id="1048627" name="Content Placeholder 2"/>
          <p:cNvSpPr>
            <a:spLocks noGrp="1"/>
          </p:cNvSpPr>
          <p:nvPr>
            <p:ph idx="1"/>
          </p:nvPr>
        </p:nvSpPr>
        <p:spPr>
          <a:xfrm>
            <a:off x="774470" y="1484784"/>
            <a:ext cx="7560840" cy="3444997"/>
          </a:xfrm>
        </p:spPr>
        <p:txBody>
          <a:bodyPr>
            <a:noAutofit/>
          </a:bodyPr>
          <a:lstStyle/>
          <a:p>
            <a:r>
              <a:rPr lang="en-US" dirty="0"/>
              <a:t>To introduce Integrated Library Management System. </a:t>
            </a:r>
          </a:p>
          <a:p>
            <a:r>
              <a:rPr lang="en-US" dirty="0"/>
              <a:t>To </a:t>
            </a:r>
            <a:r>
              <a:rPr lang="en-US" dirty="0" err="1"/>
              <a:t>upgrad</a:t>
            </a:r>
            <a:r>
              <a:rPr lang="en-US" dirty="0"/>
              <a:t> E-resources. </a:t>
            </a:r>
          </a:p>
          <a:p>
            <a:r>
              <a:rPr lang="en-IN" dirty="0"/>
              <a:t>To augment Annual expenditure on purchase of books and e-books,  subscription to journals and e- journals </a:t>
            </a:r>
          </a:p>
          <a:p>
            <a:r>
              <a:rPr lang="en-IN" dirty="0"/>
              <a:t>To offer </a:t>
            </a:r>
            <a:r>
              <a:rPr lang="en-US" dirty="0"/>
              <a:t>Reading room facility for Alumni and bright students from nearby area  </a:t>
            </a:r>
          </a:p>
          <a:p>
            <a:r>
              <a:rPr lang="en-US" dirty="0"/>
              <a:t>To perchance all reference books and books for further reading recommended by syllabus framing committees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81583"/>
            <a:ext cx="1253780" cy="11203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1063648" y="540957"/>
            <a:ext cx="6798734" cy="1303867"/>
          </a:xfrm>
        </p:spPr>
        <p:txBody>
          <a:bodyPr>
            <a:normAutofit/>
          </a:bodyPr>
          <a:lstStyle/>
          <a:p>
            <a:r>
              <a:rPr lang="en-US" sz="3600" dirty="0"/>
              <a:t>Website Requirements</a:t>
            </a:r>
            <a:endParaRPr lang="en-IN" sz="3600" dirty="0"/>
          </a:p>
        </p:txBody>
      </p:sp>
      <p:sp>
        <p:nvSpPr>
          <p:cNvPr id="1048629" name="Content Placeholder 2"/>
          <p:cNvSpPr>
            <a:spLocks noGrp="1"/>
          </p:cNvSpPr>
          <p:nvPr>
            <p:ph idx="1"/>
          </p:nvPr>
        </p:nvSpPr>
        <p:spPr>
          <a:xfrm>
            <a:off x="1043608" y="1844824"/>
            <a:ext cx="7158436" cy="34449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update college website periodically.</a:t>
            </a:r>
          </a:p>
          <a:p>
            <a:r>
              <a:rPr lang="en-US" dirty="0"/>
              <a:t>To make college website more user friendly, interactive and informative. </a:t>
            </a:r>
          </a:p>
          <a:p>
            <a:r>
              <a:rPr lang="en-US" dirty="0"/>
              <a:t>To use website for notices, event information , examination updates, admission status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To upload certain documents such  academic calendar, code of conduct, upcoming events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To update website on IQAC initiates</a:t>
            </a:r>
          </a:p>
          <a:p>
            <a:endParaRPr lang="en-US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97239"/>
            <a:ext cx="1253780" cy="11203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971600" y="765704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Institutional values and Best Practices</a:t>
            </a:r>
            <a:endParaRPr lang="en-IN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755576" y="2490135"/>
            <a:ext cx="7446468" cy="3819185"/>
          </a:xfrm>
        </p:spPr>
        <p:txBody>
          <a:bodyPr>
            <a:normAutofit/>
          </a:bodyPr>
          <a:lstStyle/>
          <a:p>
            <a:r>
              <a:rPr lang="en-IN" dirty="0"/>
              <a:t>To improve measures on the gender equity.</a:t>
            </a:r>
          </a:p>
          <a:p>
            <a:r>
              <a:rPr lang="en-IN" dirty="0"/>
              <a:t>To add alternate sources of energy and to undertake energy conservation measures.</a:t>
            </a:r>
          </a:p>
          <a:p>
            <a:r>
              <a:rPr lang="en-IN" dirty="0"/>
              <a:t>to undertake quality audits periodically.</a:t>
            </a:r>
          </a:p>
          <a:p>
            <a:r>
              <a:rPr lang="en-IN" dirty="0"/>
              <a:t>To provide an inclusive </a:t>
            </a:r>
            <a:r>
              <a:rPr lang="en-IN"/>
              <a:t>environment  for  </a:t>
            </a:r>
            <a:r>
              <a:rPr lang="en-IN" dirty="0"/>
              <a:t>harmony towards cultural, regional, linguistic, communal socioeconomic and other diversities. </a:t>
            </a:r>
          </a:p>
          <a:p>
            <a:r>
              <a:rPr lang="en-IN" dirty="0"/>
              <a:t>To adhere to code of conduct.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97239"/>
            <a:ext cx="1253780" cy="1120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07216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latin typeface="Algerian" panose="04020705040A02060702" pitchFamily="8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220" y="33148"/>
            <a:ext cx="1253780" cy="11203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576" y="1556792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212529"/>
                </a:solidFill>
                <a:latin typeface="+mj-lt"/>
              </a:rPr>
              <a:t>IQAC shall evolve mechanisms and procedures: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212529"/>
                </a:solidFill>
                <a:latin typeface="+mj-lt"/>
              </a:rPr>
              <a:t>To ensure timely, efficient and progressive performance of academic, administrative and financial events.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212529"/>
                </a:solidFill>
                <a:latin typeface="+mj-lt"/>
              </a:rPr>
              <a:t>To ensure relevance and quality of academic and research programs.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212529"/>
                </a:solidFill>
                <a:latin typeface="+mj-lt"/>
              </a:rPr>
              <a:t>To promote academic programmes for various sections of society.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212529"/>
                </a:solidFill>
                <a:latin typeface="+mj-lt"/>
              </a:rPr>
              <a:t>To introduce and implement modern methods of teaching and learning.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212529"/>
                </a:solidFill>
                <a:latin typeface="+mj-lt"/>
              </a:rPr>
              <a:t>To ensure credibility of evaluation procedures.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212529"/>
                </a:solidFill>
                <a:latin typeface="+mj-lt"/>
              </a:rPr>
              <a:t>Ensuring the adequacy, maintenance and functioning of the support systems.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2577" y="630327"/>
            <a:ext cx="568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7030A0"/>
                </a:solidFill>
              </a:rPr>
              <a:t>Internal Quality Assurance Cell (IQAC)</a:t>
            </a:r>
          </a:p>
        </p:txBody>
      </p:sp>
    </p:spTree>
    <p:extLst>
      <p:ext uri="{BB962C8B-B14F-4D97-AF65-F5344CB8AC3E}">
        <p14:creationId xmlns:p14="http://schemas.microsoft.com/office/powerpoint/2010/main" val="346561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545951" y="3079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Curriculum Design</a:t>
            </a:r>
            <a:endParaRPr lang="en-IN" sz="4000" dirty="0"/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>
          <a:xfrm>
            <a:off x="761975" y="1408610"/>
            <a:ext cx="779755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Curriculum delivery should be in adherence to academic calendar and teaching plan.</a:t>
            </a:r>
          </a:p>
          <a:p>
            <a:r>
              <a:rPr lang="en-US" dirty="0"/>
              <a:t>Encouraging faculty to be members of Academic Council and Board of studies, Syllabus revision committees.</a:t>
            </a:r>
          </a:p>
          <a:p>
            <a:r>
              <a:rPr lang="en-US" dirty="0"/>
              <a:t>Encourage Faculty to submit feedback on syllabus to BOS.</a:t>
            </a:r>
          </a:p>
          <a:p>
            <a:r>
              <a:rPr lang="en-US" dirty="0"/>
              <a:t>Feedback from students, Alumni, Parents on syllabus.</a:t>
            </a:r>
          </a:p>
          <a:p>
            <a:r>
              <a:rPr lang="en-US" dirty="0"/>
              <a:t>To increase internships and field based projects.</a:t>
            </a:r>
          </a:p>
          <a:p>
            <a:r>
              <a:rPr lang="en-US" dirty="0"/>
              <a:t>New Under Graduate and Post Graduate Courses to be initiated. PhD Research Centre to setup. </a:t>
            </a:r>
          </a:p>
          <a:p>
            <a:r>
              <a:rPr lang="en-US" dirty="0"/>
              <a:t>To increase number of Certificate / Add on courses enhancing skill development and employability.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220" y="33148"/>
            <a:ext cx="1253780" cy="11203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882111" y="383339"/>
            <a:ext cx="8229600" cy="165618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IN" dirty="0"/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>
          <a:xfrm>
            <a:off x="904172" y="1960749"/>
            <a:ext cx="8229600" cy="4065315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/>
              <a:t>Smart class rooms with:</a:t>
            </a:r>
          </a:p>
          <a:p>
            <a:r>
              <a:rPr lang="en-US" dirty="0"/>
              <a:t>Internet connectivity in classes</a:t>
            </a:r>
          </a:p>
          <a:p>
            <a:r>
              <a:rPr lang="en-US" dirty="0"/>
              <a:t>LCD projectors</a:t>
            </a:r>
          </a:p>
          <a:p>
            <a:r>
              <a:rPr lang="en-US" dirty="0"/>
              <a:t>Screen </a:t>
            </a:r>
          </a:p>
          <a:p>
            <a:r>
              <a:rPr lang="en-US" dirty="0"/>
              <a:t>Audio system</a:t>
            </a:r>
          </a:p>
          <a:p>
            <a:r>
              <a:rPr lang="en-US" dirty="0"/>
              <a:t>Podium </a:t>
            </a:r>
          </a:p>
          <a:p>
            <a:r>
              <a:rPr lang="en-US" dirty="0"/>
              <a:t>Laptop and internet facilities for Departments</a:t>
            </a:r>
          </a:p>
          <a:p>
            <a:r>
              <a:rPr lang="en-US" dirty="0"/>
              <a:t>Extra classrooms and Computer Laboratories</a:t>
            </a:r>
          </a:p>
          <a:p>
            <a:r>
              <a:rPr lang="en-US" dirty="0"/>
              <a:t>Bandwidth of Internet connection in the institute to be upgraded.</a:t>
            </a:r>
          </a:p>
          <a:p>
            <a:endParaRPr lang="en-IN" dirty="0"/>
          </a:p>
        </p:txBody>
      </p:sp>
      <p:sp>
        <p:nvSpPr>
          <p:cNvPr id="1048608" name="Rectangle 3"/>
          <p:cNvSpPr/>
          <p:nvPr/>
        </p:nvSpPr>
        <p:spPr>
          <a:xfrm>
            <a:off x="2123728" y="90052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ICT facility upgradation</a:t>
            </a:r>
            <a:endParaRPr lang="en-IN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063" y="59325"/>
            <a:ext cx="1253780" cy="11203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830648" y="557808"/>
            <a:ext cx="661462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Teaching Learning and Evaluation</a:t>
            </a:r>
            <a:endParaRPr lang="en-IN" dirty="0"/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>
          <a:xfrm>
            <a:off x="800739" y="1916832"/>
            <a:ext cx="7659694" cy="4525963"/>
          </a:xfrm>
        </p:spPr>
        <p:txBody>
          <a:bodyPr/>
          <a:lstStyle/>
          <a:p>
            <a:r>
              <a:rPr lang="en-US" dirty="0"/>
              <a:t>Emphasize on attendance of students in class.</a:t>
            </a:r>
          </a:p>
          <a:p>
            <a:r>
              <a:rPr lang="en-US" dirty="0"/>
              <a:t>To organize Programs for Advance and Slow Learners.</a:t>
            </a:r>
          </a:p>
          <a:p>
            <a:r>
              <a:rPr lang="en-US" dirty="0"/>
              <a:t>To improve Continuous Internal Evaluation system.</a:t>
            </a:r>
          </a:p>
          <a:p>
            <a:r>
              <a:rPr lang="en-US" dirty="0"/>
              <a:t>To strengthen Mentoring system and Counseling sessions.</a:t>
            </a:r>
          </a:p>
          <a:p>
            <a:r>
              <a:rPr lang="en-US" dirty="0"/>
              <a:t>Experiential learning, Participative learning and Problem solving methodologies to improve.</a:t>
            </a:r>
          </a:p>
          <a:p>
            <a:r>
              <a:rPr lang="en-US" dirty="0"/>
              <a:t>Increase use of ICT for teaching and learning.</a:t>
            </a:r>
          </a:p>
          <a:p>
            <a:r>
              <a:rPr lang="en-US" dirty="0"/>
              <a:t>Department wise certificate courses and bridge courses to begin.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220" y="116632"/>
            <a:ext cx="1253780" cy="11203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934285" y="557808"/>
            <a:ext cx="64910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Campus Improvement Initiatives</a:t>
            </a:r>
            <a:endParaRPr lang="en-IN" dirty="0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776864" cy="4525963"/>
          </a:xfrm>
        </p:spPr>
        <p:txBody>
          <a:bodyPr>
            <a:normAutofit/>
          </a:bodyPr>
          <a:lstStyle/>
          <a:p>
            <a:r>
              <a:rPr lang="en-IN" dirty="0"/>
              <a:t>Green campus initiatives to adopt and implement.</a:t>
            </a:r>
          </a:p>
          <a:p>
            <a:r>
              <a:rPr lang="en-IN" dirty="0"/>
              <a:t>To form Environment Protection and Appreciation Committee for adding Environmental Consciousness and Sustainability initiatives</a:t>
            </a:r>
          </a:p>
          <a:p>
            <a:r>
              <a:rPr lang="en-IN" dirty="0"/>
              <a:t>To make Disabled friendly campus.</a:t>
            </a:r>
          </a:p>
          <a:p>
            <a:r>
              <a:rPr lang="en-IN" dirty="0"/>
              <a:t>To conduct E waste, plastic waste management drives.</a:t>
            </a:r>
          </a:p>
          <a:p>
            <a:r>
              <a:rPr lang="en-IN" dirty="0"/>
              <a:t>To add more sanitation and drinking water facilities in campus.</a:t>
            </a:r>
          </a:p>
          <a:p>
            <a:r>
              <a:rPr lang="en-IN" dirty="0"/>
              <a:t>Beautification of campus. 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220" y="128222"/>
            <a:ext cx="1253780" cy="11203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827584" y="599079"/>
            <a:ext cx="7056784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Research , Innovations and Extension</a:t>
            </a:r>
            <a:endParaRPr lang="en-IN" dirty="0"/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>
          <a:xfrm>
            <a:off x="823539" y="1417638"/>
            <a:ext cx="7636893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Encouraging teachers to register for Ph.D. </a:t>
            </a:r>
          </a:p>
          <a:p>
            <a:r>
              <a:rPr lang="en-US" dirty="0"/>
              <a:t>Applying for Research grants (Major and Minor Research projects)</a:t>
            </a:r>
            <a:endParaRPr lang="en-IN" dirty="0"/>
          </a:p>
          <a:p>
            <a:r>
              <a:rPr lang="en-US" dirty="0"/>
              <a:t>Encouraging publication of reference books/chapters, papers and other research material.</a:t>
            </a:r>
          </a:p>
          <a:p>
            <a:r>
              <a:rPr lang="en-US" dirty="0"/>
              <a:t>Organizing workshops, seminars and conferences on Intellectual Property Rights.</a:t>
            </a:r>
          </a:p>
          <a:p>
            <a:r>
              <a:rPr lang="en-US" dirty="0"/>
              <a:t>To improve Industry-Academia Relationship and Entrepreneurship through various interactive programs.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220" y="130613"/>
            <a:ext cx="1253780" cy="11203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941956" y="692696"/>
            <a:ext cx="64910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Strengthening Extension Activity </a:t>
            </a:r>
            <a:endParaRPr lang="en-IN" dirty="0"/>
          </a:p>
        </p:txBody>
      </p:sp>
      <p:sp>
        <p:nvSpPr>
          <p:cNvPr id="1048617" name="Content Placeholder 2"/>
          <p:cNvSpPr>
            <a:spLocks noGrp="1"/>
          </p:cNvSpPr>
          <p:nvPr>
            <p:ph idx="1"/>
          </p:nvPr>
        </p:nvSpPr>
        <p:spPr>
          <a:xfrm>
            <a:off x="683568" y="2564904"/>
            <a:ext cx="8229600" cy="452596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/>
              <a:t>NSS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NCC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Health awareness activities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Community Outreach programs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Subject wise popularization programs</a:t>
            </a:r>
          </a:p>
          <a:p>
            <a:pPr lvl="1">
              <a:buFont typeface="Arial" pitchFamily="34" charset="0"/>
              <a:buChar char="•"/>
            </a:pPr>
            <a:endParaRPr lang="en-I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220" y="20019"/>
            <a:ext cx="1253780" cy="11203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395536" y="1052561"/>
            <a:ext cx="8229600" cy="441526"/>
          </a:xfrm>
        </p:spPr>
        <p:txBody>
          <a:bodyPr>
            <a:normAutofit fontScale="90000"/>
          </a:bodyPr>
          <a:lstStyle/>
          <a:p>
            <a:r>
              <a:rPr lang="en-US" dirty="0"/>
              <a:t>Infrastructure and Learning Resources</a:t>
            </a:r>
            <a:endParaRPr lang="en-IN" dirty="0"/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05678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add and improve the following facilities in campus:</a:t>
            </a:r>
          </a:p>
          <a:p>
            <a:r>
              <a:rPr lang="en-US" dirty="0"/>
              <a:t>Amphitheater</a:t>
            </a:r>
          </a:p>
          <a:p>
            <a:r>
              <a:rPr lang="en-US" dirty="0"/>
              <a:t>ICT facilities in Seminar Hall</a:t>
            </a:r>
          </a:p>
          <a:p>
            <a:r>
              <a:rPr lang="en-US" dirty="0"/>
              <a:t>Medicinal garden</a:t>
            </a:r>
          </a:p>
          <a:p>
            <a:r>
              <a:rPr lang="en-US" dirty="0"/>
              <a:t>Butterfly garden</a:t>
            </a:r>
          </a:p>
          <a:p>
            <a:r>
              <a:rPr lang="en-US" dirty="0"/>
              <a:t>Solar panels</a:t>
            </a:r>
          </a:p>
          <a:p>
            <a:r>
              <a:rPr lang="en-US" dirty="0"/>
              <a:t>Rain water harvesting tank</a:t>
            </a:r>
          </a:p>
          <a:p>
            <a:r>
              <a:rPr lang="en-US" dirty="0"/>
              <a:t>Bio-waste management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22951"/>
            <a:ext cx="1253780" cy="112039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222</TotalTime>
  <Words>752</Words>
  <Application>Microsoft Office PowerPoint</Application>
  <PresentationFormat>On-screen Show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Perspective Plan  for  Next Five Years</vt:lpstr>
      <vt:lpstr>PowerPoint Presentation</vt:lpstr>
      <vt:lpstr>Curriculum Design</vt:lpstr>
      <vt:lpstr>        </vt:lpstr>
      <vt:lpstr>Teaching Learning and Evaluation</vt:lpstr>
      <vt:lpstr>Campus Improvement Initiatives</vt:lpstr>
      <vt:lpstr>Research , Innovations and Extension</vt:lpstr>
      <vt:lpstr>Strengthening Extension Activity </vt:lpstr>
      <vt:lpstr>Infrastructure and Learning Resources</vt:lpstr>
      <vt:lpstr>Increasing Student Support and Insuring Progression</vt:lpstr>
      <vt:lpstr>PowerPoint Presentation</vt:lpstr>
      <vt:lpstr>Governance, Leadership and Management </vt:lpstr>
      <vt:lpstr>Library</vt:lpstr>
      <vt:lpstr>Website Requirements</vt:lpstr>
      <vt:lpstr>Institutional values and Best Practices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Vice Principal</dc:creator>
  <cp:lastModifiedBy>swarnalata sunatkari</cp:lastModifiedBy>
  <cp:revision>42</cp:revision>
  <dcterms:created xsi:type="dcterms:W3CDTF">2018-04-10T19:13:56Z</dcterms:created>
  <dcterms:modified xsi:type="dcterms:W3CDTF">2022-02-05T07:13:55Z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b74444ae0d784c4b8e4a7cde5c6ef4f7</vt:lpwstr>
  </property>
</Properties>
</file>